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0D4F26"/>
                </a:solidFill>
                <a:latin typeface="Arial"/>
              </a:defRPr>
            </a:pPr>
            <a:r>
              <a:rPr sz="1200" b="0" i="0" u="none" strike="noStrike">
                <a:solidFill>
                  <a:srgbClr val="0D4F26"/>
                </a:solidFill>
                <a:latin typeface="Arial"/>
              </a:rPr>
              <a:t>MW salidos en primer evento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MW perdidos</c:v>
                </c:pt>
              </c:strCache>
            </c:strRef>
          </c:tx>
          <c:spPr>
            <a:solidFill>
              <a:srgbClr val="1A7A3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a7a3e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2e9e52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4caf50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1565c0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f9a825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Monte Plata Solar</c:v>
                  </c:pt>
                  <c:pt idx="1">
                    <c:v>Mata de Palma</c:v>
                  </c:pt>
                  <c:pt idx="2">
                    <c:v>Parque Maranatha</c:v>
                  </c:pt>
                  <c:pt idx="3">
                    <c:v>PV La Victoria</c:v>
                  </c:pt>
                  <c:pt idx="4">
                    <c:v>Parque Marti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53.6</c:v>
                </c:pt>
                <c:pt idx="1">
                  <c:v>29.5</c:v>
                </c:pt>
                <c:pt idx="2">
                  <c:v>6.28</c:v>
                </c:pt>
                <c:pt idx="3">
                  <c:v>29.5</c:v>
                </c:pt>
                <c:pt idx="4">
                  <c:v>29.5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7474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0A4A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0D4F26"/>
                </a:solidFill>
                <a:latin typeface="Arial"/>
              </a:defRPr>
            </a:pPr>
            <a:r>
              <a:rPr sz="1100" b="0" i="0" u="none" strike="noStrike">
                <a:solidFill>
                  <a:srgbClr val="0D4F26"/>
                </a:solidFill>
                <a:latin typeface="Arial"/>
              </a:rPr>
              <a:t>Comportamiento de la frecuencia (Hz)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Frecuencia (Hz)</c:v>
                </c:pt>
              </c:strCache>
            </c:strRef>
          </c:tx>
          <c:spPr>
            <a:solidFill>
              <a:srgbClr val="1A7A3E"/>
            </a:solidFill>
            <a:ln w="38100" cap="flat">
              <a:solidFill>
                <a:srgbClr val="1A7A3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A7A3E"/>
              </a:solidFill>
              <a:ln w="9525" cap="flat">
                <a:solidFill>
                  <a:srgbClr val="1A7A3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Inicio</c:v>
                  </c:pt>
                  <c:pt idx="1">
                    <c:v>Caída</c:v>
                  </c:pt>
                  <c:pt idx="2">
                    <c:v>Pico alto</c:v>
                  </c:pt>
                  <c:pt idx="3">
                    <c:v>Estable</c:v>
                  </c:pt>
                  <c:pt idx="4">
                    <c:v>Colapso</c:v>
                  </c:pt>
                  <c:pt idx="5">
                    <c:v>Recuperación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60.05</c:v>
                </c:pt>
                <c:pt idx="1">
                  <c:v>58.948</c:v>
                </c:pt>
                <c:pt idx="2">
                  <c:v>61.266</c:v>
                </c:pt>
                <c:pt idx="3">
                  <c:v>60.609</c:v>
                </c:pt>
                <c:pt idx="4">
                  <c:v>58.5</c:v>
                </c:pt>
                <c:pt idx="5">
                  <c:v>60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46E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2"/>
          <c:min val="58"/>
        </c:scaling>
        <c:delete val="0"/>
        <c:axPos val="l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46E7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banner_renovablemente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389120" y="0"/>
            <a:ext cx="4754880" cy="5143500"/>
          </a:xfrm>
          <a:prstGeom prst="rect">
            <a:avLst/>
          </a:prstGeom>
          <a:solidFill>
            <a:srgbClr val="000000">
              <a:alpha val="95000"/>
            </a:srgbClr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4389120" y="0"/>
            <a:ext cx="54864" cy="51435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663440" y="411480"/>
            <a:ext cx="2377440" cy="320040"/>
          </a:xfrm>
          <a:prstGeom prst="rect">
            <a:avLst/>
          </a:prstGeom>
          <a:solidFill>
            <a:srgbClr val="1A7A3E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663440" y="4114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</a:rPr>
              <a:t>ANÁLISIS TÉCNICO OFICIAL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663440" y="868680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El SENI se recupera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663440" y="1719072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Evento del 23 de febrero de 2026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Análisis, causas y acciones de mejora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663440" y="2697480"/>
            <a:ext cx="1389888" cy="1325880"/>
          </a:xfrm>
          <a:prstGeom prst="rect">
            <a:avLst/>
          </a:prstGeom>
          <a:solidFill>
            <a:srgbClr val="0A1A0A"/>
          </a:solidFill>
          <a:ln w="19050">
            <a:solidFill>
              <a:srgbClr val="1A7A3E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663440" y="2697480"/>
            <a:ext cx="1389888" cy="54864"/>
          </a:xfrm>
          <a:prstGeom prst="rect">
            <a:avLst/>
          </a:prstGeom>
          <a:solidFill>
            <a:srgbClr val="1A7A3E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663440" y="274320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2,836 MW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4663440" y="3401568"/>
            <a:ext cx="1389888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sincronizada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6144768" y="2697480"/>
            <a:ext cx="1389888" cy="1325880"/>
          </a:xfrm>
          <a:prstGeom prst="rect">
            <a:avLst/>
          </a:prstGeom>
          <a:solidFill>
            <a:srgbClr val="0A1A0A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144768" y="2697480"/>
            <a:ext cx="1389888" cy="54864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144768" y="274320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36.6%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6144768" y="3401568"/>
            <a:ext cx="1389888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activa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7626096" y="2697480"/>
            <a:ext cx="1389888" cy="1325880"/>
          </a:xfrm>
          <a:prstGeom prst="rect">
            <a:avLst/>
          </a:prstGeom>
          <a:solidFill>
            <a:srgbClr val="0A1A0A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626096" y="2697480"/>
            <a:ext cx="1389888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626096" y="274320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Misma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noche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7626096" y="3401568"/>
            <a:ext cx="1389888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Recuperación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663440" y="4663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RENOVABLEMENTE  |  Energía · Sostenibilidad · Futuro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4663440" y="4864608"/>
            <a:ext cx="4297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455A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OC-GO-07-IDE-20260312-V0  |  Marzo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D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Situación previa al evento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febrero 2026 — 10:50:33 A.M.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2 / 8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74320" y="1143000"/>
            <a:ext cx="4937760" cy="3611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143000"/>
            <a:ext cx="64008" cy="3611880"/>
          </a:xfrm>
          <a:prstGeom prst="rect">
            <a:avLst/>
          </a:prstGeom>
          <a:solidFill>
            <a:srgbClr val="1A7A3E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23444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4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SENI operaba con normalidad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" y="1691640"/>
            <a:ext cx="448056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Potencia sincronizada: 2,836.83 MW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Demanda abastecida: 2,667.05 MW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 rotante (caliente): 169.78 MW (6.4%)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Frecuencia: 60.050 Hz (nominal: 60 Hz)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solar: 1,039.19 MW (36.6%)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eólica: 19.81 MW (0.70%)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hidroeléctrica: 46.55 MW (1.64%)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02920" y="4407408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había déficit de generación ni alertas activas previas al evento.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0" y="1143000"/>
            <a:ext cx="1719072" cy="17190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0" y="1143000"/>
            <a:ext cx="1719072" cy="64008"/>
          </a:xfrm>
          <a:prstGeom prst="rect">
            <a:avLst/>
          </a:prstGeom>
          <a:solidFill>
            <a:srgbClr val="1A7A3E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0" y="1371600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A7A3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60.050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5486400" y="2029968"/>
            <a:ext cx="1719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Hz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0" y="2331720"/>
            <a:ext cx="1719072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del sistema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360920" y="1143000"/>
            <a:ext cx="1719072" cy="17190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60920" y="1143000"/>
            <a:ext cx="1719072" cy="640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60920" y="1371600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565C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6.4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7360920" y="2029968"/>
            <a:ext cx="1719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360920" y="2331720"/>
            <a:ext cx="1719072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 rotante en caliente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486400" y="3017520"/>
            <a:ext cx="1719072" cy="17190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486400" y="3017520"/>
            <a:ext cx="1719072" cy="6400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0" y="3246120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9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36.6</a:t>
            </a:r>
            <a:endParaRPr lang="en-US" sz="3000" dirty="0"/>
          </a:p>
        </p:txBody>
      </p:sp>
      <p:sp>
        <p:nvSpPr>
          <p:cNvPr id="27" name="Text 25"/>
          <p:cNvSpPr/>
          <p:nvPr/>
        </p:nvSpPr>
        <p:spPr>
          <a:xfrm>
            <a:off x="5486400" y="3904488"/>
            <a:ext cx="1719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486400" y="4206240"/>
            <a:ext cx="1719072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solar activa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360920" y="3017520"/>
            <a:ext cx="1719072" cy="17190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7360920" y="3017520"/>
            <a:ext cx="1719072" cy="64008"/>
          </a:xfrm>
          <a:prstGeom prst="rect">
            <a:avLst/>
          </a:prstGeom>
          <a:solidFill>
            <a:srgbClr val="2E9E52"/>
          </a:solidFill>
          <a:ln w="12700">
            <a:solidFill>
              <a:srgbClr val="2E9E5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60920" y="3246120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E9E5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2,836</a:t>
            </a:r>
            <a:endParaRPr lang="en-US" sz="3000" dirty="0"/>
          </a:p>
        </p:txBody>
      </p:sp>
      <p:sp>
        <p:nvSpPr>
          <p:cNvPr id="32" name="Text 30"/>
          <p:cNvSpPr/>
          <p:nvPr/>
        </p:nvSpPr>
        <p:spPr>
          <a:xfrm>
            <a:off x="7360920" y="3904488"/>
            <a:ext cx="1719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MW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7360920" y="4206240"/>
            <a:ext cx="1719072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Potencia total sincronizada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50E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Análisis del evento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Falla en subestación Hainamosa — secuencia cronológica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3 / 8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1371600" y="2176272"/>
            <a:ext cx="402336" cy="0"/>
          </a:xfrm>
          <a:prstGeom prst="line">
            <a:avLst/>
          </a:prstGeom>
          <a:noFill/>
          <a:ln w="19050">
            <a:solidFill>
              <a:srgbClr val="2E4A35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32004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C6282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C62828"/>
                </a:solidFill>
              </a:rPr>
              <a:t>⚡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320040" y="2615184"/>
            <a:ext cx="1042416" cy="27432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10:50:33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2860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Falla A-N en línea 138 kV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Hainamosa–Villa Duarte (2.8 km)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834640" y="2176272"/>
            <a:ext cx="402336" cy="0"/>
          </a:xfrm>
          <a:prstGeom prst="line">
            <a:avLst/>
          </a:prstGeom>
          <a:noFill/>
          <a:ln w="19050">
            <a:solidFill>
              <a:srgbClr val="2E4A35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178308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F9A82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9A825"/>
                </a:solidFill>
              </a:rPr>
              <a:t>⚠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1783080" y="2615184"/>
            <a:ext cx="1042416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8308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10:50:34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69164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Daño en interruptor Hainamosa;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falla evoluciona a la barra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297680" y="2176272"/>
            <a:ext cx="402336" cy="0"/>
          </a:xfrm>
          <a:prstGeom prst="line">
            <a:avLst/>
          </a:prstGeom>
          <a:noFill/>
          <a:ln w="19050">
            <a:solidFill>
              <a:srgbClr val="2E4A35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4612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F9A82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4612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9A825"/>
                </a:solidFill>
              </a:rPr>
              <a:t>📉</a:t>
            </a:r>
            <a:endParaRPr lang="en-US" sz="2200" dirty="0"/>
          </a:p>
        </p:txBody>
      </p:sp>
      <p:sp>
        <p:nvSpPr>
          <p:cNvPr id="24" name="Shape 22"/>
          <p:cNvSpPr/>
          <p:nvPr/>
        </p:nvSpPr>
        <p:spPr>
          <a:xfrm>
            <a:off x="3246120" y="2615184"/>
            <a:ext cx="1042416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4612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+1.1 seg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15468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cae a 58.948 Hz;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EDAC actúa en 4 escalones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760720" y="2176272"/>
            <a:ext cx="402336" cy="0"/>
          </a:xfrm>
          <a:prstGeom prst="line">
            <a:avLst/>
          </a:prstGeom>
          <a:noFill/>
          <a:ln w="19050">
            <a:solidFill>
              <a:srgbClr val="2E4A35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470916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1565C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0916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565C0"/>
                </a:solidFill>
              </a:rPr>
              <a:t>📈</a:t>
            </a:r>
            <a:endParaRPr lang="en-US" sz="2200" dirty="0"/>
          </a:p>
        </p:txBody>
      </p:sp>
      <p:sp>
        <p:nvSpPr>
          <p:cNvPr id="30" name="Shape 28"/>
          <p:cNvSpPr/>
          <p:nvPr/>
        </p:nvSpPr>
        <p:spPr>
          <a:xfrm>
            <a:off x="4709160" y="2615184"/>
            <a:ext cx="1042416" cy="2743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0916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+8.5 seg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61772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sube a 61.266 Hz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desconexión de carga EDAC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7223760" y="2176272"/>
            <a:ext cx="402336" cy="0"/>
          </a:xfrm>
          <a:prstGeom prst="line">
            <a:avLst/>
          </a:prstGeom>
          <a:noFill/>
          <a:ln w="19050">
            <a:solidFill>
              <a:srgbClr val="2E4A35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17220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4CAF5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17220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4CAF50"/>
                </a:solidFill>
              </a:rPr>
              <a:t>✓</a:t>
            </a:r>
            <a:endParaRPr lang="en-US" sz="2200" dirty="0"/>
          </a:p>
        </p:txBody>
      </p:sp>
      <p:sp>
        <p:nvSpPr>
          <p:cNvPr id="36" name="Shape 34"/>
          <p:cNvSpPr/>
          <p:nvPr/>
        </p:nvSpPr>
        <p:spPr>
          <a:xfrm>
            <a:off x="6172200" y="2615184"/>
            <a:ext cx="1042416" cy="2743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7220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+63 seg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08076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se estabiliza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60.609 Hz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7635240" y="1463040"/>
            <a:ext cx="1042416" cy="1042416"/>
          </a:xfrm>
          <a:prstGeom prst="ellipse">
            <a:avLst/>
          </a:prstGeom>
          <a:solidFill>
            <a:srgbClr val="0A1F10"/>
          </a:solidFill>
          <a:ln w="31750">
            <a:solidFill>
              <a:srgbClr val="C6282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635240" y="1463040"/>
            <a:ext cx="104241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C62828"/>
                </a:solidFill>
              </a:rPr>
              <a:t>✕</a:t>
            </a:r>
            <a:endParaRPr lang="en-US" sz="2200" dirty="0"/>
          </a:p>
        </p:txBody>
      </p:sp>
      <p:sp>
        <p:nvSpPr>
          <p:cNvPr id="41" name="Shape 39"/>
          <p:cNvSpPr/>
          <p:nvPr/>
        </p:nvSpPr>
        <p:spPr>
          <a:xfrm>
            <a:off x="7635240" y="2615184"/>
            <a:ext cx="1042416" cy="27432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635240" y="2615184"/>
            <a:ext cx="10424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+107 seg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7543800" y="2926080"/>
            <a:ext cx="1225296" cy="1188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Punta Catalina 2 dispara;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COLAPSO TOTAL del SENI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274320" y="4572000"/>
            <a:ext cx="8595360" cy="384048"/>
          </a:xfrm>
          <a:prstGeom prst="rect">
            <a:avLst/>
          </a:prstGeom>
          <a:solidFill>
            <a:srgbClr val="0A1F10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20040" y="4572000"/>
            <a:ext cx="8503920" cy="38404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interruptores de la barra Hainamosa dispararon para despejar la falla. La recuperación total se logró en la noche del mismo día.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D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Impacto en generadores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Centrales que salieron del SENI durante el evento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4 / 8</a:t>
            </a:r>
            <a:endParaRPr lang="en-US" sz="8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274320" y="10972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5577840" y="1143000"/>
            <a:ext cx="3291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577840" y="1143000"/>
            <a:ext cx="64008" cy="11155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715000" y="1216152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148.38 MW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5715000" y="1737360"/>
            <a:ext cx="3063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perdido en primer evento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5577840" y="2404872"/>
            <a:ext cx="3291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577840" y="2404872"/>
            <a:ext cx="64008" cy="111556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715000" y="2478024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5715000" y="2999232"/>
            <a:ext cx="3063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Centrales solares desconectadas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5577840" y="3666744"/>
            <a:ext cx="3291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577840" y="3666744"/>
            <a:ext cx="64008" cy="11155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715000" y="3739896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Punta</a:t>
            </a: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Catalina 2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5715000" y="4261104"/>
            <a:ext cx="3063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Causó el colapso total 107 seg después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274320" y="482803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90A4AE"/>
                </a:solidFill>
              </a:rPr>
              <a:t>Fuente: Tabla 1 y Tabla 2 — Informe OC-GO-07-IDE-20260312-V0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50E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Protecciones de transmisión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Actuación de los 16 campos de línea analizados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5 / 8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74320" y="1097280"/>
            <a:ext cx="8595360" cy="1051560"/>
          </a:xfrm>
          <a:prstGeom prst="rect">
            <a:avLst/>
          </a:prstGeom>
          <a:solidFill>
            <a:srgbClr val="0A1F10"/>
          </a:solidFill>
          <a:ln w="12700">
            <a:solidFill>
              <a:srgbClr val="1A7A3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97280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 de 16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3108960" y="1097280"/>
            <a:ext cx="5577840" cy="10515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campos de línea actuaron correctamente dentro de los tiempos establecidos por el protocolo de protecciones del SENI.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2304288"/>
          <a:ext cx="8595360" cy="2542032"/>
        </p:xfrm>
        <a:graphic>
          <a:graphicData uri="http://schemas.openxmlformats.org/drawingml/2006/table">
            <a:tbl>
              <a:tblPr/>
              <a:tblGrid>
                <a:gridCol w="3291840"/>
                <a:gridCol w="2011680"/>
                <a:gridCol w="1737360"/>
                <a:gridCol w="1554480"/>
              </a:tblGrid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Campo de línea 138 kV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Protección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Actuación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Tiempo (ms)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Villa Duarte – Hainamosa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87L (diferencial)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4CAF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Correcta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 Brisal – Hainamosa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Distancia (21)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4CAF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Correcta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Cabreto – Hainamosa L2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Distancia (21)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4CAF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Correcta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Villa Mella – Hainamosa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Distancia (21)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4CAF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Correcta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Hainamosa – Palamara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Distancia (21)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9A82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⚠ Incorrecta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Hainamosa – Cabreto L1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Distancia (21)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9A82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⚠ No debió operar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CFD8D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F10"/>
                    </a:solidFill>
                  </a:tcPr>
                </a:tc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274320" y="2304288"/>
            <a:ext cx="8595360" cy="347472"/>
          </a:xfrm>
          <a:prstGeom prst="rect">
            <a:avLst/>
          </a:prstGeom>
          <a:solidFill>
            <a:srgbClr val="0D4F26"/>
          </a:solidFill>
          <a:ln w="6350">
            <a:solidFill>
              <a:srgbClr val="1A7A3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2304288"/>
            <a:ext cx="8503920" cy="34747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Campo de línea 138 kV    |    Protección    |    Actuación    |    Tiempo (ms)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D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Esquema de Desconexión Automática de Carga (EDAC)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Actuación durante el evento — respuesta por escalones y distribuidoras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6 / 8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74320" y="1097280"/>
            <a:ext cx="4114800" cy="3794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097280"/>
            <a:ext cx="64008" cy="37947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" y="1170432"/>
            <a:ext cx="38587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es el EDAC?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38912" y="1572768"/>
            <a:ext cx="3858768" cy="3154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Esquema de Desconexión Automática de Carga (EDAC) es el mecanismo de defensa del SENI contra caídas bruscas de frecuencia.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la frecuencia baja de cierto umbral, el sistema desconecta automáticamente circuitos de consumo por escalones, evitando el colapso total.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este evento, el EDAC actuó hasta el 4.° escalón (59.00 Hz) en apenas 1.096 segundos, frenando la caída de frecuencia.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escalón cero (derivada de frecuencia) no actuó en el tiempo de 50 ms requerido en EDEESTE y EDESUR, lo que el OC identificó como área de mejora prioritaria.</a:t>
            </a:r>
            <a:endParaRPr lang="en-US" sz="1150" dirty="0"/>
          </a:p>
        </p:txBody>
      </p:sp>
      <p:graphicFrame>
        <p:nvGraphicFramePr>
          <p:cNvPr id="13" name="Chart 0" descr=""/>
          <p:cNvGraphicFramePr/>
          <p:nvPr/>
        </p:nvGraphicFramePr>
        <p:xfrm>
          <a:off x="4663440" y="1097280"/>
          <a:ext cx="42519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4" name="Shape 11"/>
          <p:cNvSpPr/>
          <p:nvPr/>
        </p:nvSpPr>
        <p:spPr>
          <a:xfrm>
            <a:off x="4663440" y="3977640"/>
            <a:ext cx="4251960" cy="292608"/>
          </a:xfrm>
          <a:prstGeom prst="rect">
            <a:avLst/>
          </a:prstGeom>
          <a:solidFill>
            <a:srgbClr val="0D4F26"/>
          </a:solidFill>
          <a:ln w="6350">
            <a:solidFill>
              <a:srgbClr val="1A7A3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709160" y="3977640"/>
            <a:ext cx="416052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Distribuidora    |    Estado EDAC    |    Observación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663440" y="4270248"/>
            <a:ext cx="4251960" cy="27432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709160" y="4270248"/>
            <a:ext cx="41605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EDENORTE   |   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4709160" y="427024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EDENORTE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6080760" y="427024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7A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Correcta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7452360" y="4270248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los escalones activos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4544568"/>
            <a:ext cx="42519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709160" y="4544568"/>
            <a:ext cx="41605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EDEESTE   |   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4709160" y="454456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EDEESTE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6080760" y="454456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Escalón 0 lento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7452360" y="4544568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actuó en 50 ms requeridos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4663440" y="4818888"/>
            <a:ext cx="4251960" cy="27432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709160" y="4818888"/>
            <a:ext cx="41605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EDESUR   |   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4709160" y="481888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EDESUR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6080760" y="4818888"/>
            <a:ext cx="128016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Escalón 0 lento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7452360" y="4818888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actuó en 50 ms requeridos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50E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26"/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7315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"/>
            <a:ext cx="36576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 Acciones recomendadas por el OC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566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7BC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Agentes del MEM responsables — sesión permanente de seguimiento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0" y="484632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37474F"/>
                </a:solidFill>
              </a:rPr>
              <a:t>7 / 8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74320" y="1097280"/>
            <a:ext cx="4160520" cy="2212848"/>
          </a:xfrm>
          <a:prstGeom prst="rect">
            <a:avLst/>
          </a:prstGeom>
          <a:solidFill>
            <a:srgbClr val="0A1F1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1097280"/>
            <a:ext cx="4160520" cy="2926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097280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ETED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65760" y="1408176"/>
            <a:ext cx="3995928" cy="19202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ajustes relé Palamara–Hainamosa (debió operar 2ª zona)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relé Hainamosa–Palamara (no debió operar)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relé Cabreto–Hainamosa L1 (debió operar 2ª zona)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Sincronizar GPS línea Juan Dolio–Hainamosa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Instalar protección diferencial de barra (87B) en todo el país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63440" y="1097280"/>
            <a:ext cx="4160520" cy="1828800"/>
          </a:xfrm>
          <a:prstGeom prst="rect">
            <a:avLst/>
          </a:prstGeom>
          <a:solidFill>
            <a:srgbClr val="0A1F10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63440" y="1097280"/>
            <a:ext cx="4160520" cy="29260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36592" y="1097280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EGEPC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(Punta Catalina)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754880" y="1408176"/>
            <a:ext cx="3995928" cy="15361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Corregir retraso señal de potencia en SCADA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Reconfigurar sistema de control de velocidad (gobernador)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Optimizar lazo de control ante variaciones del SENI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Operar con NOS más conservador (estaba en 360 MW; saltó a 390.36 MW)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3401568"/>
            <a:ext cx="4160520" cy="1060704"/>
          </a:xfrm>
          <a:prstGeom prst="rect">
            <a:avLst/>
          </a:prstGeom>
          <a:solidFill>
            <a:srgbClr val="0A1F10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3401568"/>
            <a:ext cx="4160520" cy="29260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" y="3401568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EGEHAINA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(Renovables)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5760" y="3712464"/>
            <a:ext cx="3995928" cy="76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Revisar función LVRT central solar ESPERANZA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Revisar función LVRT central solar GIRASOL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3017520"/>
            <a:ext cx="4160520" cy="1060704"/>
          </a:xfrm>
          <a:prstGeom prst="rect">
            <a:avLst/>
          </a:prstGeom>
          <a:solidFill>
            <a:srgbClr val="0A1F10"/>
          </a:solidFill>
          <a:ln w="12700">
            <a:solidFill>
              <a:srgbClr val="2E9E5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63440" y="3017520"/>
            <a:ext cx="4160520" cy="292608"/>
          </a:xfrm>
          <a:prstGeom prst="rect">
            <a:avLst/>
          </a:prstGeom>
          <a:solidFill>
            <a:srgbClr val="2E9E52"/>
          </a:solidFill>
          <a:ln w="12700">
            <a:solidFill>
              <a:srgbClr val="2E9E5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36592" y="3017520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EDEESTE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EDESUR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754880" y="3328416"/>
            <a:ext cx="3995928" cy="76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Revisar escalón cero EDAC (no actuó en 50 ms requeridos)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Mantener circuitos del EDAC disponibles; sustituir si se abren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4553712"/>
            <a:ext cx="4160520" cy="1060704"/>
          </a:xfrm>
          <a:prstGeom prst="rect">
            <a:avLst/>
          </a:prstGeom>
          <a:solidFill>
            <a:srgbClr val="0A1F10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74320" y="4553712"/>
            <a:ext cx="4160520" cy="292608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" y="4553712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Generadoras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renovables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65760" y="4864608"/>
            <a:ext cx="3995928" cy="76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Remitir registros con calidad: Cumayasa, Canoa, Matrisol, Payita, Energas 4…</a:t>
            </a:r>
            <a:endParaRPr lang="en-US" sz="9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ya corregidos: Montecristi Solar (3 mar) y Washington Capital 3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663440" y="4169664"/>
            <a:ext cx="4160520" cy="676656"/>
          </a:xfrm>
          <a:prstGeom prst="rect">
            <a:avLst/>
          </a:prstGeom>
          <a:solidFill>
            <a:srgbClr val="0A1F10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4169664"/>
            <a:ext cx="4160520" cy="292608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169664"/>
            <a:ext cx="406908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ETED +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Generadoras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754880" y="4480560"/>
            <a:ext cx="3995928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Instalar concentradores de registros de protecciones con envío automático al OC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banner_renovablemente.jp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85000"/>
            </a:srgbClr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  |  CONCLUSIONES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274320" y="96012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365760" y="1252728"/>
            <a:ext cx="384048" cy="384048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12527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✓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41248" y="105156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SENI demostró resiliencia: recuperación total en la noche del mismo día gracias a inversiones en automatización y diversificación de la matriz.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846320" y="96012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937760" y="1252728"/>
            <a:ext cx="384048" cy="384048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937760" y="12527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✓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413248" y="105156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de 16 protecciones actuaron correctamente. Los sistemas instalados en los últimos 2 años limitaron el alcance del evento.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274320" y="214884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65760" y="2441448"/>
            <a:ext cx="384048" cy="384048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65760" y="24414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✓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841248" y="224028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matriz renovable (36.6% solar) facilitó la reconexión rápida por zonas durante el restablecimiento del sistema.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4846320" y="214884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937760" y="2441448"/>
            <a:ext cx="384048" cy="384048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937760" y="24414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⚙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5413248" y="224028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disparo de Punta Catalina 2 fue el factor determinante del colapso total; sus sistemas de control requieren corrección urgente.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274320" y="333756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65760" y="3630168"/>
            <a:ext cx="384048" cy="384048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365760" y="36301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⚙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841248" y="342900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EDAC funcionó, pero el escalón cero de EDEESTE y EDESUR no actuó en el tiempo requerido de 50 ms.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846320" y="3337560"/>
            <a:ext cx="4251960" cy="105156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937760" y="3630168"/>
            <a:ext cx="384048" cy="384048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937760" y="36301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A1A1A"/>
                </a:solidFill>
              </a:rPr>
              <a:t>●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5413248" y="3429000"/>
            <a:ext cx="3593592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C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OC estableció 32 acciones concretas con responsables y fechas; dos agentes ya corrigieron sus fallas antes de la publicación del informe.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0D4F26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RENOVABLEMENTE  |  Energía · Sostenibilidad · Futuro  |  Fuente: OC-GO-07-IDE-20260312-V0  |  Marzo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Evento SENI 23 Febrero 2026 — Análisis y Recuperación</dc:title>
  <dc:subject>PptxGenJS Presentation</dc:subject>
  <dc:creator>Organismo Coordinador SENI</dc:creator>
  <cp:lastModifiedBy>Organismo Coordinador SENI</cp:lastModifiedBy>
  <cp:revision>1</cp:revision>
  <dcterms:created xsi:type="dcterms:W3CDTF">2026-03-16T18:22:36Z</dcterms:created>
  <dcterms:modified xsi:type="dcterms:W3CDTF">2026-03-16T18:22:36Z</dcterms:modified>
</cp:coreProperties>
</file>